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8"/>
  </p:notesMasterIdLst>
  <p:handoutMasterIdLst>
    <p:handoutMasterId r:id="rId29"/>
  </p:handoutMasterIdLst>
  <p:sldIdLst>
    <p:sldId id="355" r:id="rId2"/>
    <p:sldId id="356" r:id="rId3"/>
    <p:sldId id="330" r:id="rId4"/>
    <p:sldId id="384" r:id="rId5"/>
    <p:sldId id="357" r:id="rId6"/>
    <p:sldId id="361" r:id="rId7"/>
    <p:sldId id="362" r:id="rId8"/>
    <p:sldId id="376" r:id="rId9"/>
    <p:sldId id="377" r:id="rId10"/>
    <p:sldId id="378" r:id="rId11"/>
    <p:sldId id="366" r:id="rId12"/>
    <p:sldId id="379" r:id="rId13"/>
    <p:sldId id="381" r:id="rId14"/>
    <p:sldId id="380" r:id="rId15"/>
    <p:sldId id="368" r:id="rId16"/>
    <p:sldId id="382" r:id="rId17"/>
    <p:sldId id="367" r:id="rId18"/>
    <p:sldId id="383" r:id="rId19"/>
    <p:sldId id="372" r:id="rId20"/>
    <p:sldId id="373" r:id="rId21"/>
    <p:sldId id="374" r:id="rId22"/>
    <p:sldId id="375" r:id="rId23"/>
    <p:sldId id="359" r:id="rId24"/>
    <p:sldId id="369" r:id="rId25"/>
    <p:sldId id="370" r:id="rId26"/>
    <p:sldId id="371" r:id="rId27"/>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F2F2F2"/>
    <a:srgbClr val="004568"/>
    <a:srgbClr val="00B0F0"/>
    <a:srgbClr val="0074AF"/>
    <a:srgbClr val="D9D9D9"/>
    <a:srgbClr val="FCCDB6"/>
    <a:srgbClr val="6EAA2E"/>
    <a:srgbClr val="0084B4"/>
    <a:srgbClr val="EFF1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186" autoAdjust="0"/>
  </p:normalViewPr>
  <p:slideViewPr>
    <p:cSldViewPr snapToGrid="0">
      <p:cViewPr varScale="1">
        <p:scale>
          <a:sx n="159" d="100"/>
          <a:sy n="159" d="100"/>
        </p:scale>
        <p:origin x="174" y="1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2" d="100"/>
        <a:sy n="82" d="100"/>
      </p:scale>
      <p:origin x="0" y="0"/>
    </p:cViewPr>
  </p:sorterViewPr>
  <p:notesViewPr>
    <p:cSldViewPr snapToGrid="0">
      <p:cViewPr varScale="1">
        <p:scale>
          <a:sx n="130" d="100"/>
          <a:sy n="130" d="100"/>
        </p:scale>
        <p:origin x="1374"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9/6/2020</a:t>
            </a:fld>
            <a:endParaRPr lang="en-US" dirty="0"/>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dirty="0"/>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9/6/2020</a:t>
            </a:fld>
            <a:endParaRPr lang="en-US" dirty="0"/>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dirty="0"/>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1967577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dirty="0"/>
          </a:p>
        </p:txBody>
      </p:sp>
    </p:spTree>
    <p:extLst>
      <p:ext uri="{BB962C8B-B14F-4D97-AF65-F5344CB8AC3E}">
        <p14:creationId xmlns:p14="http://schemas.microsoft.com/office/powerpoint/2010/main" val="3084964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dirty="0"/>
          </a:p>
        </p:txBody>
      </p:sp>
    </p:spTree>
    <p:extLst>
      <p:ext uri="{BB962C8B-B14F-4D97-AF65-F5344CB8AC3E}">
        <p14:creationId xmlns:p14="http://schemas.microsoft.com/office/powerpoint/2010/main" val="2379178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dirty="0"/>
          </a:p>
        </p:txBody>
      </p:sp>
    </p:spTree>
    <p:extLst>
      <p:ext uri="{BB962C8B-B14F-4D97-AF65-F5344CB8AC3E}">
        <p14:creationId xmlns:p14="http://schemas.microsoft.com/office/powerpoint/2010/main" val="715449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dirty="0"/>
          </a:p>
        </p:txBody>
      </p:sp>
    </p:spTree>
    <p:extLst>
      <p:ext uri="{BB962C8B-B14F-4D97-AF65-F5344CB8AC3E}">
        <p14:creationId xmlns:p14="http://schemas.microsoft.com/office/powerpoint/2010/main" val="2177118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dirty="0"/>
          </a:p>
        </p:txBody>
      </p:sp>
    </p:spTree>
    <p:extLst>
      <p:ext uri="{BB962C8B-B14F-4D97-AF65-F5344CB8AC3E}">
        <p14:creationId xmlns:p14="http://schemas.microsoft.com/office/powerpoint/2010/main" val="338118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11388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dirty="0"/>
          </a:p>
        </p:txBody>
      </p:sp>
    </p:spTree>
    <p:extLst>
      <p:ext uri="{BB962C8B-B14F-4D97-AF65-F5344CB8AC3E}">
        <p14:creationId xmlns:p14="http://schemas.microsoft.com/office/powerpoint/2010/main" val="127874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347395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dirty="0"/>
          </a:p>
        </p:txBody>
      </p:sp>
    </p:spTree>
    <p:extLst>
      <p:ext uri="{BB962C8B-B14F-4D97-AF65-F5344CB8AC3E}">
        <p14:creationId xmlns:p14="http://schemas.microsoft.com/office/powerpoint/2010/main" val="2485964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19</a:t>
            </a:fld>
            <a:endParaRPr lang="en-US" dirty="0"/>
          </a:p>
        </p:txBody>
      </p:sp>
    </p:spTree>
    <p:extLst>
      <p:ext uri="{BB962C8B-B14F-4D97-AF65-F5344CB8AC3E}">
        <p14:creationId xmlns:p14="http://schemas.microsoft.com/office/powerpoint/2010/main" val="314795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dirty="0"/>
          </a:p>
        </p:txBody>
      </p:sp>
    </p:spTree>
    <p:extLst>
      <p:ext uri="{BB962C8B-B14F-4D97-AF65-F5344CB8AC3E}">
        <p14:creationId xmlns:p14="http://schemas.microsoft.com/office/powerpoint/2010/main" val="46261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dirty="0"/>
          </a:p>
        </p:txBody>
      </p:sp>
    </p:spTree>
    <p:extLst>
      <p:ext uri="{BB962C8B-B14F-4D97-AF65-F5344CB8AC3E}">
        <p14:creationId xmlns:p14="http://schemas.microsoft.com/office/powerpoint/2010/main" val="2298879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dirty="0"/>
          </a:p>
        </p:txBody>
      </p:sp>
    </p:spTree>
    <p:extLst>
      <p:ext uri="{BB962C8B-B14F-4D97-AF65-F5344CB8AC3E}">
        <p14:creationId xmlns:p14="http://schemas.microsoft.com/office/powerpoint/2010/main" val="3472993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dirty="0"/>
          </a:p>
        </p:txBody>
      </p:sp>
    </p:spTree>
    <p:extLst>
      <p:ext uri="{BB962C8B-B14F-4D97-AF65-F5344CB8AC3E}">
        <p14:creationId xmlns:p14="http://schemas.microsoft.com/office/powerpoint/2010/main" val="2894089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dirty="0"/>
          </a:p>
        </p:txBody>
      </p:sp>
    </p:spTree>
    <p:extLst>
      <p:ext uri="{BB962C8B-B14F-4D97-AF65-F5344CB8AC3E}">
        <p14:creationId xmlns:p14="http://schemas.microsoft.com/office/powerpoint/2010/main" val="3690545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3187560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25</a:t>
            </a:fld>
            <a:endParaRPr lang="en-US" dirty="0"/>
          </a:p>
        </p:txBody>
      </p:sp>
    </p:spTree>
    <p:extLst>
      <p:ext uri="{BB962C8B-B14F-4D97-AF65-F5344CB8AC3E}">
        <p14:creationId xmlns:p14="http://schemas.microsoft.com/office/powerpoint/2010/main" val="1158045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26</a:t>
            </a:fld>
            <a:endParaRPr lang="en-US" dirty="0"/>
          </a:p>
        </p:txBody>
      </p:sp>
    </p:spTree>
    <p:extLst>
      <p:ext uri="{BB962C8B-B14F-4D97-AF65-F5344CB8AC3E}">
        <p14:creationId xmlns:p14="http://schemas.microsoft.com/office/powerpoint/2010/main" val="3476761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dirty="0"/>
          </a:p>
        </p:txBody>
      </p:sp>
    </p:spTree>
    <p:extLst>
      <p:ext uri="{BB962C8B-B14F-4D97-AF65-F5344CB8AC3E}">
        <p14:creationId xmlns:p14="http://schemas.microsoft.com/office/powerpoint/2010/main" val="133075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dirty="0"/>
          </a:p>
        </p:txBody>
      </p:sp>
    </p:spTree>
    <p:extLst>
      <p:ext uri="{BB962C8B-B14F-4D97-AF65-F5344CB8AC3E}">
        <p14:creationId xmlns:p14="http://schemas.microsoft.com/office/powerpoint/2010/main" val="4170030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dirty="0"/>
          </a:p>
        </p:txBody>
      </p:sp>
    </p:spTree>
    <p:extLst>
      <p:ext uri="{BB962C8B-B14F-4D97-AF65-F5344CB8AC3E}">
        <p14:creationId xmlns:p14="http://schemas.microsoft.com/office/powerpoint/2010/main" val="3461351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dirty="0"/>
          </a:p>
        </p:txBody>
      </p:sp>
    </p:spTree>
    <p:extLst>
      <p:ext uri="{BB962C8B-B14F-4D97-AF65-F5344CB8AC3E}">
        <p14:creationId xmlns:p14="http://schemas.microsoft.com/office/powerpoint/2010/main" val="2869937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dirty="0"/>
          </a:p>
        </p:txBody>
      </p:sp>
    </p:spTree>
    <p:extLst>
      <p:ext uri="{BB962C8B-B14F-4D97-AF65-F5344CB8AC3E}">
        <p14:creationId xmlns:p14="http://schemas.microsoft.com/office/powerpoint/2010/main" val="3654668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dirty="0"/>
          </a:p>
        </p:txBody>
      </p:sp>
    </p:spTree>
    <p:extLst>
      <p:ext uri="{BB962C8B-B14F-4D97-AF65-F5344CB8AC3E}">
        <p14:creationId xmlns:p14="http://schemas.microsoft.com/office/powerpoint/2010/main" val="33912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dirty="0"/>
          </a:p>
        </p:txBody>
      </p:sp>
    </p:spTree>
    <p:extLst>
      <p:ext uri="{BB962C8B-B14F-4D97-AF65-F5344CB8AC3E}">
        <p14:creationId xmlns:p14="http://schemas.microsoft.com/office/powerpoint/2010/main" val="106038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bg>
      <p:bgPr>
        <a:solidFill>
          <a:srgbClr val="68217A"/>
        </a:solidFill>
        <a:effectLst/>
      </p:bgPr>
    </p:bg>
    <p:spTree>
      <p:nvGrpSpPr>
        <p:cNvPr id="1" name=""/>
        <p:cNvGrpSpPr/>
        <p:nvPr/>
      </p:nvGrpSpPr>
      <p:grpSpPr>
        <a:xfrm>
          <a:off x="0" y="0"/>
          <a:ext cx="0" cy="0"/>
          <a:chOff x="0" y="0"/>
          <a:chExt cx="0" cy="0"/>
        </a:xfrm>
      </p:grpSpPr>
      <p:sp>
        <p:nvSpPr>
          <p:cNvPr id="41" name="Title 4">
            <a:extLst>
              <a:ext uri="{FF2B5EF4-FFF2-40B4-BE49-F238E27FC236}">
                <a16:creationId xmlns:a16="http://schemas.microsoft.com/office/drawing/2014/main" id="{872DC723-E64A-4125-9B1C-69454D9390C9}"/>
              </a:ext>
            </a:extLst>
          </p:cNvPr>
          <p:cNvSpPr>
            <a:spLocks noGrp="1"/>
          </p:cNvSpPr>
          <p:nvPr>
            <p:ph type="title"/>
          </p:nvPr>
        </p:nvSpPr>
        <p:spPr>
          <a:xfrm>
            <a:off x="0" y="722806"/>
            <a:ext cx="10153227" cy="1939114"/>
          </a:xfrm>
          <a:prstGeom prst="rect">
            <a:avLst/>
          </a:prstGeom>
        </p:spPr>
        <p:txBody>
          <a:bodyPr lIns="548640" anchor="t" anchorCtr="0">
            <a:normAutofit/>
          </a:bodyPr>
          <a:lstStyle>
            <a:lvl1pPr algn="l">
              <a:defRPr sz="5400" b="0">
                <a:solidFill>
                  <a:schemeClr val="tx1"/>
                </a:solidFill>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637851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68217A"/>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5AA510F-6D56-4801-9032-D5819119D645}"/>
              </a:ext>
            </a:extLst>
          </p:cNvPr>
          <p:cNvSpPr>
            <a:spLocks noGrp="1"/>
          </p:cNvSpPr>
          <p:nvPr>
            <p:ph type="title"/>
          </p:nvPr>
        </p:nvSpPr>
        <p:spPr>
          <a:xfrm>
            <a:off x="618701" y="1908385"/>
            <a:ext cx="10954597" cy="1307253"/>
          </a:xfrm>
          <a:prstGeom prst="rect">
            <a:avLst/>
          </a:prstGeom>
        </p:spPr>
        <p:txBody>
          <a:bodyPr anchor="t" anchorCtr="0">
            <a:normAutofit/>
          </a:bodyPr>
          <a:lstStyle>
            <a:lvl1pPr algn="ctr">
              <a:defRPr sz="4800" b="1">
                <a:solidFill>
                  <a:schemeClr val="tx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3080636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7583E2-3F9B-4D01-B386-57885A566EF8}"/>
              </a:ext>
            </a:extLst>
          </p:cNvPr>
          <p:cNvSpPr>
            <a:spLocks noGrp="1"/>
          </p:cNvSpPr>
          <p:nvPr>
            <p:ph type="title"/>
          </p:nvPr>
        </p:nvSpPr>
        <p:spPr>
          <a:xfrm>
            <a:off x="838200" y="365125"/>
            <a:ext cx="10515600" cy="1325563"/>
          </a:xfrm>
          <a:prstGeom prst="rect">
            <a:avLst/>
          </a:prstGeom>
        </p:spPr>
        <p:txBody>
          <a:bodyPr anchor="ctr"/>
          <a:lstStyle>
            <a:lvl1pPr algn="l">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DD4A6391-DC6F-4CF3-A777-367743090717}"/>
              </a:ext>
            </a:extLst>
          </p:cNvPr>
          <p:cNvSpPr>
            <a:spLocks noGrp="1"/>
          </p:cNvSpPr>
          <p:nvPr>
            <p:ph sz="quarter" idx="10"/>
          </p:nvPr>
        </p:nvSpPr>
        <p:spPr>
          <a:xfrm>
            <a:off x="838199" y="1828799"/>
            <a:ext cx="10515600" cy="4352544"/>
          </a:xfrm>
          <a:prstGeom prst="rect">
            <a:avLst/>
          </a:prstGeom>
        </p:spPr>
        <p:txBody>
          <a:bodyPr tIns="45720" bIns="45720">
            <a:normAutofit/>
          </a:bodyPr>
          <a:lstStyle>
            <a:lvl1pPr marL="228600" indent="-228600">
              <a:spcBef>
                <a:spcPts val="1000"/>
              </a:spcBef>
              <a:buFont typeface="Arial" panose="020B0604020202020204" pitchFamily="34" charset="0"/>
              <a:buChar char="•"/>
              <a:defRPr sz="2800">
                <a:latin typeface="+mn-lt"/>
              </a:defRPr>
            </a:lvl1pPr>
            <a:lvl2pPr marL="685800" indent="-228600">
              <a:buFont typeface="Arial" panose="020B0604020202020204" pitchFamily="34" charset="0"/>
              <a:buChar char="•"/>
              <a:defRPr sz="2400" b="0">
                <a:solidFill>
                  <a:schemeClr val="tx1"/>
                </a:solidFill>
                <a:latin typeface="+mn-lt"/>
              </a:defRPr>
            </a:lvl2pPr>
            <a:lvl3pPr marL="1143000" indent="-228600">
              <a:spcBef>
                <a:spcPts val="500"/>
              </a:spcBef>
              <a:spcAft>
                <a:spcPts val="0"/>
              </a:spcAft>
              <a:buFont typeface="Arial" panose="020B0604020202020204" pitchFamily="34" charset="0"/>
              <a:buChar char="•"/>
              <a:defRPr b="0">
                <a:solidFill>
                  <a:schemeClr val="tx1"/>
                </a:solidFill>
                <a:latin typeface="+mn-lt"/>
              </a:defRPr>
            </a:lvl3pPr>
            <a:lvl4pPr marL="1600200" indent="-228600">
              <a:buFont typeface="Arial" panose="020B0604020202020204" pitchFamily="34" charset="0"/>
              <a:buChar char="•"/>
              <a:defRPr sz="1800" b="0">
                <a:solidFill>
                  <a:schemeClr val="tx1"/>
                </a:solidFill>
                <a:latin typeface="+mn-lt"/>
              </a:defRPr>
            </a:lvl4pPr>
            <a:lvl5pPr marL="2057400" indent="-228600">
              <a:spcAft>
                <a:spcPts val="0"/>
              </a:spcAft>
              <a:buFont typeface="Arial" panose="020B0604020202020204" pitchFamily="34" charset="0"/>
              <a:buChar char="•"/>
              <a:defRPr sz="1800" b="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372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F2F2F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22036-72BB-4B6F-B9CD-BF6EBFA47949}"/>
              </a:ext>
            </a:extLst>
          </p:cNvPr>
          <p:cNvSpPr/>
          <p:nvPr userDrawn="1"/>
        </p:nvSpPr>
        <p:spPr>
          <a:xfrm>
            <a:off x="0" y="3429000"/>
            <a:ext cx="12192000" cy="342900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0971E-2C05-4DFF-BF9C-4BF2EDADEF55}"/>
              </a:ext>
            </a:extLst>
          </p:cNvPr>
          <p:cNvSpPr>
            <a:spLocks noGrp="1"/>
          </p:cNvSpPr>
          <p:nvPr>
            <p:ph type="title" hasCustomPrompt="1"/>
          </p:nvPr>
        </p:nvSpPr>
        <p:spPr>
          <a:xfrm>
            <a:off x="392853" y="3793067"/>
            <a:ext cx="10954597" cy="1307253"/>
          </a:xfrm>
          <a:prstGeom prst="rect">
            <a:avLst/>
          </a:prstGeom>
        </p:spPr>
        <p:txBody>
          <a:bodyPr anchor="b">
            <a:normAutofit/>
          </a:bodyPr>
          <a:lstStyle>
            <a:lvl1pPr algn="l">
              <a:defRPr sz="4800" b="1">
                <a:solidFill>
                  <a:schemeClr val="bg1"/>
                </a:solidFill>
                <a:latin typeface="Segoe UI" panose="020B0502040204020203" pitchFamily="34" charset="0"/>
                <a:cs typeface="Segoe UI" panose="020B0502040204020203" pitchFamily="34" charset="0"/>
              </a:defRPr>
            </a:lvl1pPr>
          </a:lstStyle>
          <a:p>
            <a:r>
              <a:rPr lang="en-US" dirty="0"/>
              <a:t>Demo</a:t>
            </a:r>
          </a:p>
        </p:txBody>
      </p:sp>
    </p:spTree>
    <p:extLst>
      <p:ext uri="{BB962C8B-B14F-4D97-AF65-F5344CB8AC3E}">
        <p14:creationId xmlns:p14="http://schemas.microsoft.com/office/powerpoint/2010/main" val="281775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F2F2F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22036-72BB-4B6F-B9CD-BF6EBFA47949}"/>
              </a:ext>
            </a:extLst>
          </p:cNvPr>
          <p:cNvSpPr/>
          <p:nvPr userDrawn="1"/>
        </p:nvSpPr>
        <p:spPr>
          <a:xfrm>
            <a:off x="0" y="3429000"/>
            <a:ext cx="12192000" cy="3429000"/>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0971E-2C05-4DFF-BF9C-4BF2EDADEF55}"/>
              </a:ext>
            </a:extLst>
          </p:cNvPr>
          <p:cNvSpPr>
            <a:spLocks noGrp="1"/>
          </p:cNvSpPr>
          <p:nvPr>
            <p:ph type="title"/>
          </p:nvPr>
        </p:nvSpPr>
        <p:spPr>
          <a:xfrm>
            <a:off x="392853" y="3793067"/>
            <a:ext cx="10954597" cy="1307253"/>
          </a:xfrm>
          <a:prstGeom prst="rect">
            <a:avLst/>
          </a:prstGeom>
        </p:spPr>
        <p:txBody>
          <a:bodyPr anchor="b">
            <a:normAutofit/>
          </a:bodyPr>
          <a:lstStyle>
            <a:lvl1pPr algn="l">
              <a:defRPr sz="4800" b="1">
                <a:solidFill>
                  <a:schemeClr val="bg1"/>
                </a:solidFill>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16013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0" y="0"/>
            <a:ext cx="12192000" cy="1050758"/>
          </a:xfrm>
          <a:prstGeom prst="rect">
            <a:avLst/>
          </a:prstGeom>
          <a:solidFill>
            <a:srgbClr val="68217A"/>
          </a:solidFill>
        </p:spPr>
        <p:txBody>
          <a:bodyPr vert="horz" lIns="457200" tIns="45720" rIns="457200" bIns="45720" rtlCol="0" anchor="ctr">
            <a:noAutofit/>
          </a:bodyPr>
          <a:lstStyle>
            <a:lvl1pPr>
              <a:defRPr lang="en-US" sz="3400" spc="160" baseline="0" dirty="0">
                <a:solidFill>
                  <a:schemeClr val="bg1"/>
                </a:solidFill>
              </a:defRPr>
            </a:lvl1pPr>
          </a:lstStyle>
          <a:p>
            <a:pPr lvl="0"/>
            <a:r>
              <a:rPr lang="en-US" dirty="0"/>
              <a:t>CLICK TO EDIT MASTER TITLE STYLE</a:t>
            </a:r>
          </a:p>
        </p:txBody>
      </p:sp>
      <p:sp>
        <p:nvSpPr>
          <p:cNvPr id="4" name="Text Placeholder 3">
            <a:extLst>
              <a:ext uri="{FF2B5EF4-FFF2-40B4-BE49-F238E27FC236}">
                <a16:creationId xmlns:a16="http://schemas.microsoft.com/office/drawing/2014/main" id="{AE31DF37-A75B-4E6B-92EC-63887FBF68A2}"/>
              </a:ext>
            </a:extLst>
          </p:cNvPr>
          <p:cNvSpPr>
            <a:spLocks noGrp="1"/>
          </p:cNvSpPr>
          <p:nvPr>
            <p:ph type="body" sz="quarter" idx="10"/>
          </p:nvPr>
        </p:nvSpPr>
        <p:spPr>
          <a:xfrm>
            <a:off x="0" y="1173079"/>
            <a:ext cx="12192000" cy="568492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65ADB309-3D2E-4CAE-8F55-1CFAD1802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10">
            <a:extLst>
              <a:ext uri="{FF2B5EF4-FFF2-40B4-BE49-F238E27FC236}">
                <a16:creationId xmlns:a16="http://schemas.microsoft.com/office/drawing/2014/main" id="{80F22FEB-C6DC-4388-908E-AFCB1812E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1799329"/>
      </p:ext>
    </p:extLst>
  </p:cSld>
  <p:clrMap bg1="lt1" tx1="dk1" bg2="lt2" tx2="dk2" accent1="accent1" accent2="accent2" accent3="accent3" accent4="accent4" accent5="accent5" accent6="accent6" hlink="hlink" folHlink="folHlink"/>
  <p:sldLayoutIdLst>
    <p:sldLayoutId id="2147483684" r:id="rId1"/>
    <p:sldLayoutId id="2147483672" r:id="rId2"/>
    <p:sldLayoutId id="2147483682" r:id="rId3"/>
    <p:sldLayoutId id="2147483683" r:id="rId4"/>
    <p:sldLayoutId id="2147483679" r:id="rId5"/>
    <p:sldLayoutId id="2147483677"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uiExpand="1"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txStyles>
    <p:titleStyle>
      <a:lvl1pPr algn="l" defTabSz="914400" rtl="0" eaLnBrk="1" latinLnBrk="0" hangingPunct="1">
        <a:lnSpc>
          <a:spcPct val="90000"/>
        </a:lnSpc>
        <a:spcBef>
          <a:spcPct val="0"/>
        </a:spcBef>
        <a:buNone/>
        <a:tabLst>
          <a:tab pos="10579100" algn="l"/>
        </a:tabLst>
        <a:defRPr lang="en-US" sz="4400" b="1" i="0" kern="1200" spc="160" baseline="0" dirty="0">
          <a:gradFill>
            <a:gsLst>
              <a:gs pos="0">
                <a:srgbClr val="68217A"/>
              </a:gs>
              <a:gs pos="0">
                <a:srgbClr val="68217A"/>
              </a:gs>
            </a:gsLst>
            <a:lin ang="5400000" scaled="1"/>
          </a:gra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0"/>
        </a:spcAft>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brian@dotnetbootcamp.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www.glassdoor.com/Job/jobs.htm?suggestCount=0&amp;suggestChosen=false&amp;clickSource=searchBtn&amp;typedKeyword=.net&amp;sc.keyword=.net&amp;locT=C&amp;locId=1132348&amp;jobType=" TargetMode="External"/><Relationship Id="rId3" Type="http://schemas.openxmlformats.org/officeDocument/2006/relationships/hyperlink" Target="https://www.techempower.com/benchmarks/#section=data-r19&amp;hw=ph&amp;test=json&amp;l=zik0sd-1r&amp;p=zik0zj-zijocf-zijocf-zik0zj-v&amp;c=3" TargetMode="External"/><Relationship Id="rId7" Type="http://schemas.openxmlformats.org/officeDocument/2006/relationships/hyperlink" Target="https://www.monster.com/jobs/search/?q=.net&amp;where=10016"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indeed.com/jobs?q=.NET&amp;l=New+York%2C+NY" TargetMode="External"/><Relationship Id="rId5" Type="http://schemas.openxmlformats.org/officeDocument/2006/relationships/hyperlink" Target="https://www.dice.com/jobs?q=.net&amp;location=New%20York,%20NY,%20USA&amp;latitude=40.7127753&amp;longitude=-74.0059728&amp;countryCode=US&amp;locationPrecision=City&amp;adminDistrictCode=NY&amp;radius=30&amp;radiusUnit=mi&amp;page=1&amp;pageSize=20&amp;language=en" TargetMode="External"/><Relationship Id="rId4" Type="http://schemas.openxmlformats.org/officeDocument/2006/relationships/hyperlink" Target="https://insights.stackoverflow.com/survey/2020#technology-most-loved-dreaded-and-wanted-web-frameworks-loved2" TargetMode="External"/><Relationship Id="rId9" Type="http://schemas.openxmlformats.org/officeDocument/2006/relationships/hyperlink" Target="https://www.linkedin.com/jobs/search/?geoId=90000070&amp;keywords=.net&amp;location=New%20York%20City%20Metropolitan%20Are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DBB6-7D5F-45C2-B0B8-14DA527D982F}"/>
              </a:ext>
            </a:extLst>
          </p:cNvPr>
          <p:cNvSpPr>
            <a:spLocks noGrp="1"/>
          </p:cNvSpPr>
          <p:nvPr>
            <p:ph type="title"/>
          </p:nvPr>
        </p:nvSpPr>
        <p:spPr>
          <a:xfrm>
            <a:off x="0" y="722805"/>
            <a:ext cx="12192000" cy="5199529"/>
          </a:xfrm>
        </p:spPr>
        <p:txBody>
          <a:bodyPr lIns="548640" anchor="ctr">
            <a:normAutofit/>
          </a:bodyPr>
          <a:lstStyle/>
          <a:p>
            <a:pPr algn="ctr"/>
            <a:r>
              <a:rPr lang="en-US" b="1" dirty="0"/>
              <a:t>.NET Bootcamp</a:t>
            </a:r>
          </a:p>
        </p:txBody>
      </p:sp>
    </p:spTree>
    <p:extLst>
      <p:ext uri="{BB962C8B-B14F-4D97-AF65-F5344CB8AC3E}">
        <p14:creationId xmlns:p14="http://schemas.microsoft.com/office/powerpoint/2010/main" val="12531369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3</a:t>
            </a:r>
          </a:p>
          <a:p>
            <a:pPr lvl="1"/>
            <a:r>
              <a:rPr lang="en-US" dirty="0"/>
              <a:t>A review of HTML</a:t>
            </a:r>
          </a:p>
          <a:p>
            <a:pPr lvl="1"/>
            <a:r>
              <a:rPr lang="en-US" dirty="0"/>
              <a:t>A review of CSS</a:t>
            </a:r>
          </a:p>
          <a:p>
            <a:pPr lvl="1"/>
            <a:r>
              <a:rPr lang="en-US" dirty="0"/>
              <a:t>Bootstrap</a:t>
            </a:r>
          </a:p>
          <a:p>
            <a:pPr lvl="1"/>
            <a:r>
              <a:rPr lang="en-US" dirty="0"/>
              <a:t>Responsive web design</a:t>
            </a:r>
          </a:p>
        </p:txBody>
      </p:sp>
    </p:spTree>
    <p:extLst>
      <p:ext uri="{BB962C8B-B14F-4D97-AF65-F5344CB8AC3E}">
        <p14:creationId xmlns:p14="http://schemas.microsoft.com/office/powerpoint/2010/main" val="112832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4</a:t>
            </a:r>
          </a:p>
          <a:p>
            <a:pPr lvl="1"/>
            <a:r>
              <a:rPr lang="en-US" dirty="0"/>
              <a:t>Full stack web applications</a:t>
            </a:r>
          </a:p>
          <a:p>
            <a:pPr lvl="1"/>
            <a:r>
              <a:rPr lang="en-US" dirty="0"/>
              <a:t>Code reviews</a:t>
            </a:r>
          </a:p>
          <a:p>
            <a:pPr lvl="1"/>
            <a:r>
              <a:rPr lang="en-US" dirty="0"/>
              <a:t>Software engineering best practices</a:t>
            </a:r>
          </a:p>
        </p:txBody>
      </p:sp>
    </p:spTree>
    <p:extLst>
      <p:ext uri="{BB962C8B-B14F-4D97-AF65-F5344CB8AC3E}">
        <p14:creationId xmlns:p14="http://schemas.microsoft.com/office/powerpoint/2010/main" val="133947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5</a:t>
            </a:r>
          </a:p>
          <a:p>
            <a:pPr lvl="1"/>
            <a:r>
              <a:rPr lang="en-US" dirty="0"/>
              <a:t>HTTP request/response and URLs</a:t>
            </a:r>
          </a:p>
          <a:p>
            <a:pPr lvl="1"/>
            <a:r>
              <a:rPr lang="en-US" dirty="0"/>
              <a:t>ASP.NET Core</a:t>
            </a:r>
          </a:p>
        </p:txBody>
      </p:sp>
    </p:spTree>
    <p:extLst>
      <p:ext uri="{BB962C8B-B14F-4D97-AF65-F5344CB8AC3E}">
        <p14:creationId xmlns:p14="http://schemas.microsoft.com/office/powerpoint/2010/main" val="267548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6</a:t>
            </a:r>
          </a:p>
          <a:p>
            <a:pPr lvl="1"/>
            <a:r>
              <a:rPr lang="en-US" dirty="0"/>
              <a:t>ASP.NET Core</a:t>
            </a:r>
          </a:p>
        </p:txBody>
      </p:sp>
    </p:spTree>
    <p:extLst>
      <p:ext uri="{BB962C8B-B14F-4D97-AF65-F5344CB8AC3E}">
        <p14:creationId xmlns:p14="http://schemas.microsoft.com/office/powerpoint/2010/main" val="338266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7</a:t>
            </a:r>
          </a:p>
          <a:p>
            <a:pPr lvl="1"/>
            <a:r>
              <a:rPr lang="en-US" dirty="0"/>
              <a:t>The software development life cycle</a:t>
            </a:r>
          </a:p>
          <a:p>
            <a:pPr lvl="1"/>
            <a:r>
              <a:rPr lang="en-US" dirty="0"/>
              <a:t>Unit testing</a:t>
            </a:r>
          </a:p>
          <a:p>
            <a:endParaRPr lang="en-US" dirty="0"/>
          </a:p>
        </p:txBody>
      </p:sp>
    </p:spTree>
    <p:extLst>
      <p:ext uri="{BB962C8B-B14F-4D97-AF65-F5344CB8AC3E}">
        <p14:creationId xmlns:p14="http://schemas.microsoft.com/office/powerpoint/2010/main" val="2470592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8</a:t>
            </a:r>
          </a:p>
          <a:p>
            <a:pPr lvl="1"/>
            <a:r>
              <a:rPr lang="en-US" dirty="0"/>
              <a:t>Databases</a:t>
            </a:r>
          </a:p>
          <a:p>
            <a:pPr lvl="1"/>
            <a:r>
              <a:rPr lang="en-US" dirty="0"/>
              <a:t>SQL</a:t>
            </a:r>
          </a:p>
          <a:p>
            <a:pPr lvl="1"/>
            <a:r>
              <a:rPr lang="en-US" dirty="0"/>
              <a:t>Data modeling</a:t>
            </a:r>
          </a:p>
        </p:txBody>
      </p:sp>
    </p:spTree>
    <p:extLst>
      <p:ext uri="{BB962C8B-B14F-4D97-AF65-F5344CB8AC3E}">
        <p14:creationId xmlns:p14="http://schemas.microsoft.com/office/powerpoint/2010/main" val="3910140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10</a:t>
            </a:r>
          </a:p>
          <a:p>
            <a:pPr lvl="1"/>
            <a:r>
              <a:rPr lang="en-US" dirty="0"/>
              <a:t>ORM</a:t>
            </a:r>
          </a:p>
          <a:p>
            <a:pPr lvl="1"/>
            <a:r>
              <a:rPr lang="en-US" dirty="0"/>
              <a:t>Entity Framework</a:t>
            </a:r>
          </a:p>
        </p:txBody>
      </p:sp>
    </p:spTree>
    <p:extLst>
      <p:ext uri="{BB962C8B-B14F-4D97-AF65-F5344CB8AC3E}">
        <p14:creationId xmlns:p14="http://schemas.microsoft.com/office/powerpoint/2010/main" val="249763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latin typeface="Lato" panose="020F0502020204030203" pitchFamily="34" charset="0"/>
              </a:rPr>
              <a:t>Week 11</a:t>
            </a:r>
          </a:p>
          <a:p>
            <a:pPr lvl="1"/>
            <a:r>
              <a:rPr lang="en-US" b="0" i="0" dirty="0">
                <a:solidFill>
                  <a:srgbClr val="212529"/>
                </a:solidFill>
                <a:effectLst/>
                <a:latin typeface="Lato" panose="020F0502020204030203" pitchFamily="34" charset="0"/>
              </a:rPr>
              <a:t>Security</a:t>
            </a:r>
          </a:p>
          <a:p>
            <a:pPr lvl="1"/>
            <a:r>
              <a:rPr lang="en-US" b="0" i="0" dirty="0">
                <a:solidFill>
                  <a:srgbClr val="212529"/>
                </a:solidFill>
                <a:effectLst/>
                <a:latin typeface="Lato" panose="020F0502020204030203" pitchFamily="34" charset="0"/>
              </a:rPr>
              <a:t>Web sessions and authentication</a:t>
            </a:r>
          </a:p>
        </p:txBody>
      </p:sp>
    </p:spTree>
    <p:extLst>
      <p:ext uri="{BB962C8B-B14F-4D97-AF65-F5344CB8AC3E}">
        <p14:creationId xmlns:p14="http://schemas.microsoft.com/office/powerpoint/2010/main" val="362342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latin typeface="Lato" panose="020F0502020204030203" pitchFamily="34" charset="0"/>
              </a:rPr>
              <a:t>Week 12</a:t>
            </a:r>
          </a:p>
          <a:p>
            <a:pPr lvl="1"/>
            <a:r>
              <a:rPr lang="en-US" b="0" i="0" dirty="0">
                <a:solidFill>
                  <a:srgbClr val="212529"/>
                </a:solidFill>
                <a:effectLst/>
                <a:latin typeface="Lato" panose="020F0502020204030203" pitchFamily="34" charset="0"/>
              </a:rPr>
              <a:t>Present project</a:t>
            </a:r>
          </a:p>
        </p:txBody>
      </p:sp>
    </p:spTree>
    <p:extLst>
      <p:ext uri="{BB962C8B-B14F-4D97-AF65-F5344CB8AC3E}">
        <p14:creationId xmlns:p14="http://schemas.microsoft.com/office/powerpoint/2010/main" val="38684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Development Environment Setup</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rPr>
              <a:t>.NET SDK</a:t>
            </a:r>
          </a:p>
          <a:p>
            <a:pPr algn="l">
              <a:buFont typeface="Arial" panose="020B0604020202020204" pitchFamily="34" charset="0"/>
              <a:buChar char="•"/>
            </a:pPr>
            <a:r>
              <a:rPr lang="en-US" dirty="0">
                <a:solidFill>
                  <a:srgbClr val="212529"/>
                </a:solidFill>
              </a:rPr>
              <a:t>Visual Studio Code</a:t>
            </a:r>
          </a:p>
          <a:p>
            <a:pPr algn="l">
              <a:buFont typeface="Arial" panose="020B0604020202020204" pitchFamily="34" charset="0"/>
              <a:buChar char="•"/>
            </a:pPr>
            <a:r>
              <a:rPr lang="en-US" b="0" dirty="0">
                <a:solidFill>
                  <a:srgbClr val="212529"/>
                </a:solidFill>
                <a:effectLst/>
              </a:rPr>
              <a:t>Git</a:t>
            </a:r>
          </a:p>
        </p:txBody>
      </p:sp>
    </p:spTree>
    <p:extLst>
      <p:ext uri="{BB962C8B-B14F-4D97-AF65-F5344CB8AC3E}">
        <p14:creationId xmlns:p14="http://schemas.microsoft.com/office/powerpoint/2010/main" val="131128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lstStyle/>
          <a:p>
            <a:r>
              <a:rPr lang="en-US" dirty="0"/>
              <a:t>Introductions</a:t>
            </a:r>
          </a:p>
          <a:p>
            <a:r>
              <a:rPr lang="en-US" dirty="0"/>
              <a:t>About .NET Bootcamp and .NET</a:t>
            </a:r>
          </a:p>
          <a:p>
            <a:r>
              <a:rPr lang="en-US" dirty="0"/>
              <a:t>Curriculum Overview</a:t>
            </a:r>
          </a:p>
          <a:p>
            <a:r>
              <a:rPr lang="en-US" dirty="0"/>
              <a:t>Development Environment Setup</a:t>
            </a:r>
          </a:p>
          <a:p>
            <a:r>
              <a:rPr lang="en-US" dirty="0"/>
              <a:t>Project Proposal</a:t>
            </a:r>
          </a:p>
          <a:p>
            <a:r>
              <a:rPr lang="en-US" dirty="0"/>
              <a:t>For Next Class</a:t>
            </a:r>
          </a:p>
        </p:txBody>
      </p:sp>
    </p:spTree>
    <p:extLst>
      <p:ext uri="{BB962C8B-B14F-4D97-AF65-F5344CB8AC3E}">
        <p14:creationId xmlns:p14="http://schemas.microsoft.com/office/powerpoint/2010/main" val="3323918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Development Environment Setup</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rPr>
              <a:t>.NET SDK</a:t>
            </a:r>
          </a:p>
          <a:p>
            <a:pPr lvl="1"/>
            <a:r>
              <a:rPr lang="en-US" b="0" i="0" dirty="0">
                <a:solidFill>
                  <a:srgbClr val="212529"/>
                </a:solidFill>
                <a:effectLst/>
                <a:hlinkClick r:id="rId3"/>
              </a:rPr>
              <a:t>https://dotnet.microsoft.com/download</a:t>
            </a:r>
            <a:endParaRPr lang="en-US" dirty="0">
              <a:solidFill>
                <a:srgbClr val="212529"/>
              </a:solidFill>
            </a:endParaRPr>
          </a:p>
          <a:p>
            <a:pPr lvl="1"/>
            <a:r>
              <a:rPr lang="en-US" b="0" i="0" dirty="0">
                <a:solidFill>
                  <a:srgbClr val="212529"/>
                </a:solidFill>
                <a:effectLst/>
              </a:rPr>
              <a:t>.NET Core 3.1 SDK (Build Apps)</a:t>
            </a:r>
          </a:p>
          <a:p>
            <a:r>
              <a:rPr lang="en-US" dirty="0">
                <a:solidFill>
                  <a:srgbClr val="212529"/>
                </a:solidFill>
              </a:rPr>
              <a:t>Run to verify you have .NET Core installed</a:t>
            </a:r>
          </a:p>
          <a:p>
            <a:pPr lvl="1"/>
            <a:r>
              <a:rPr lang="en-US" dirty="0">
                <a:solidFill>
                  <a:srgbClr val="212529"/>
                </a:solidFill>
              </a:rPr>
              <a:t>dotnet --version</a:t>
            </a:r>
          </a:p>
        </p:txBody>
      </p:sp>
    </p:spTree>
    <p:extLst>
      <p:ext uri="{BB962C8B-B14F-4D97-AF65-F5344CB8AC3E}">
        <p14:creationId xmlns:p14="http://schemas.microsoft.com/office/powerpoint/2010/main" val="71854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Development Environment Setup</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rPr>
              <a:t>Visual Studio Code</a:t>
            </a:r>
          </a:p>
          <a:p>
            <a:pPr lvl="1"/>
            <a:r>
              <a:rPr lang="en-US" b="0" i="0" dirty="0">
                <a:solidFill>
                  <a:srgbClr val="212529"/>
                </a:solidFill>
                <a:effectLst/>
                <a:hlinkClick r:id="rId3"/>
              </a:rPr>
              <a:t>https://code.visualstudio.com/</a:t>
            </a:r>
            <a:endParaRPr lang="en-US" b="0" i="0" dirty="0">
              <a:solidFill>
                <a:srgbClr val="212529"/>
              </a:solidFill>
              <a:effectLst/>
            </a:endParaRPr>
          </a:p>
          <a:p>
            <a:pPr lvl="1"/>
            <a:r>
              <a:rPr lang="en-US" b="0" i="0" dirty="0">
                <a:solidFill>
                  <a:srgbClr val="212529"/>
                </a:solidFill>
                <a:effectLst/>
              </a:rPr>
              <a:t>Download the Stable version</a:t>
            </a:r>
          </a:p>
          <a:p>
            <a:r>
              <a:rPr lang="en-US" dirty="0">
                <a:solidFill>
                  <a:srgbClr val="212529"/>
                </a:solidFill>
              </a:rPr>
              <a:t>Run to verify you have VS Code installed:</a:t>
            </a:r>
          </a:p>
          <a:p>
            <a:pPr lvl="1"/>
            <a:r>
              <a:rPr lang="en-US" dirty="0">
                <a:solidFill>
                  <a:srgbClr val="212529"/>
                </a:solidFill>
              </a:rPr>
              <a:t>code --version</a:t>
            </a:r>
          </a:p>
        </p:txBody>
      </p:sp>
    </p:spTree>
    <p:extLst>
      <p:ext uri="{BB962C8B-B14F-4D97-AF65-F5344CB8AC3E}">
        <p14:creationId xmlns:p14="http://schemas.microsoft.com/office/powerpoint/2010/main" val="3669492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Development Environment Setup</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rPr>
              <a:t>Git</a:t>
            </a:r>
          </a:p>
          <a:p>
            <a:pPr lvl="1"/>
            <a:r>
              <a:rPr lang="en-US" b="0" i="0" dirty="0">
                <a:solidFill>
                  <a:srgbClr val="212529"/>
                </a:solidFill>
                <a:effectLst/>
                <a:hlinkClick r:id="rId3"/>
              </a:rPr>
              <a:t>https://git-scm.com/downloads</a:t>
            </a:r>
            <a:endParaRPr lang="en-US" b="0" i="0" dirty="0">
              <a:solidFill>
                <a:srgbClr val="212529"/>
              </a:solidFill>
              <a:effectLst/>
            </a:endParaRPr>
          </a:p>
          <a:p>
            <a:pPr lvl="1"/>
            <a:r>
              <a:rPr lang="en-US" b="0" i="0" dirty="0">
                <a:solidFill>
                  <a:srgbClr val="212529"/>
                </a:solidFill>
                <a:effectLst/>
              </a:rPr>
              <a:t>Download the latest version</a:t>
            </a:r>
          </a:p>
          <a:p>
            <a:r>
              <a:rPr lang="en-US" dirty="0">
                <a:solidFill>
                  <a:srgbClr val="212529"/>
                </a:solidFill>
              </a:rPr>
              <a:t>Run to verify you have git installed</a:t>
            </a:r>
          </a:p>
          <a:p>
            <a:pPr lvl="1"/>
            <a:r>
              <a:rPr lang="en-US" dirty="0">
                <a:solidFill>
                  <a:srgbClr val="212529"/>
                </a:solidFill>
              </a:rPr>
              <a:t>git --version</a:t>
            </a:r>
          </a:p>
        </p:txBody>
      </p:sp>
    </p:spTree>
    <p:extLst>
      <p:ext uri="{BB962C8B-B14F-4D97-AF65-F5344CB8AC3E}">
        <p14:creationId xmlns:p14="http://schemas.microsoft.com/office/powerpoint/2010/main" val="1771451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Project Proposal</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lstStyle/>
          <a:p>
            <a:r>
              <a:rPr lang="en-US" dirty="0"/>
              <a:t>Modern full stack applications (think Facebook/Gmail) are quite complex and deliver many features and services, but they typically start out as much smaller efforts</a:t>
            </a:r>
          </a:p>
        </p:txBody>
      </p:sp>
    </p:spTree>
    <p:extLst>
      <p:ext uri="{BB962C8B-B14F-4D97-AF65-F5344CB8AC3E}">
        <p14:creationId xmlns:p14="http://schemas.microsoft.com/office/powerpoint/2010/main" val="214140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Project Proposal</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fontScale="70000" lnSpcReduction="20000"/>
          </a:bodyPr>
          <a:lstStyle/>
          <a:p>
            <a:pPr>
              <a:lnSpc>
                <a:spcPct val="110000"/>
              </a:lnSpc>
            </a:pPr>
            <a:r>
              <a:rPr lang="en-US" dirty="0"/>
              <a:t>For your project proposals, come up with ideas that can roughly fit into one of the following 4 platform categories of full stack applications:</a:t>
            </a:r>
          </a:p>
          <a:p>
            <a:pPr marL="914400" lvl="1" indent="-457200">
              <a:buFont typeface="+mj-lt"/>
              <a:buAutoNum type="arabicPeriod"/>
            </a:pPr>
            <a:r>
              <a:rPr lang="en-US" i="0" dirty="0">
                <a:solidFill>
                  <a:srgbClr val="24292E"/>
                </a:solidFill>
                <a:effectLst/>
              </a:rPr>
              <a:t>Communication platforms: </a:t>
            </a:r>
          </a:p>
          <a:p>
            <a:pPr lvl="2"/>
            <a:r>
              <a:rPr lang="en-US" b="0" i="0" dirty="0">
                <a:solidFill>
                  <a:srgbClr val="24292E"/>
                </a:solidFill>
                <a:effectLst/>
              </a:rPr>
              <a:t>These are among the hardest to build. They allow users to sign up and share usernames to communicate via direct messages or group messages in real time. Much like text messaging or calling (voice and/or video). </a:t>
            </a:r>
          </a:p>
          <a:p>
            <a:pPr lvl="2"/>
            <a:r>
              <a:rPr lang="en-US" b="0" i="1" dirty="0">
                <a:solidFill>
                  <a:srgbClr val="24292E"/>
                </a:solidFill>
                <a:effectLst/>
              </a:rPr>
              <a:t>Examples: </a:t>
            </a:r>
            <a:r>
              <a:rPr lang="en-US" b="0" i="0" dirty="0">
                <a:solidFill>
                  <a:srgbClr val="24292E"/>
                </a:solidFill>
                <a:effectLst/>
              </a:rPr>
              <a:t>Slack, WhatsApp, WeChat, Hangouts, Skype</a:t>
            </a:r>
          </a:p>
          <a:p>
            <a:pPr marL="914400" lvl="1" indent="-457200">
              <a:buFont typeface="+mj-lt"/>
              <a:buAutoNum type="arabicPeriod"/>
            </a:pPr>
            <a:r>
              <a:rPr lang="en-US" i="0" dirty="0">
                <a:solidFill>
                  <a:srgbClr val="24292E"/>
                </a:solidFill>
                <a:effectLst/>
              </a:rPr>
              <a:t>Marketplace or exchange platforms </a:t>
            </a:r>
          </a:p>
          <a:p>
            <a:pPr lvl="2"/>
            <a:r>
              <a:rPr lang="en-US" b="0" i="0" dirty="0">
                <a:solidFill>
                  <a:srgbClr val="24292E"/>
                </a:solidFill>
                <a:effectLst/>
              </a:rPr>
              <a:t>This category makes physical or digital goods (including services) available for sale or trade. Either from a central seller that maintains an inventory or by allowing users to post the inventory. </a:t>
            </a:r>
          </a:p>
          <a:p>
            <a:pPr lvl="2"/>
            <a:r>
              <a:rPr lang="en-US" b="0" i="1" dirty="0">
                <a:solidFill>
                  <a:srgbClr val="24292E"/>
                </a:solidFill>
                <a:effectLst/>
              </a:rPr>
              <a:t>Examples: </a:t>
            </a:r>
            <a:r>
              <a:rPr lang="en-US" b="0" i="0" dirty="0">
                <a:solidFill>
                  <a:srgbClr val="24292E"/>
                </a:solidFill>
                <a:effectLst/>
              </a:rPr>
              <a:t>Amazon, eBay, Etsy, </a:t>
            </a:r>
            <a:r>
              <a:rPr lang="en-US" b="0" i="0" dirty="0" err="1">
                <a:solidFill>
                  <a:srgbClr val="24292E"/>
                </a:solidFill>
                <a:effectLst/>
              </a:rPr>
              <a:t>Shoppify</a:t>
            </a:r>
            <a:r>
              <a:rPr lang="en-US" b="0" i="0" dirty="0">
                <a:solidFill>
                  <a:srgbClr val="24292E"/>
                </a:solidFill>
                <a:effectLst/>
              </a:rPr>
              <a:t>, Fiver</a:t>
            </a:r>
          </a:p>
          <a:p>
            <a:pPr marL="914400" lvl="1" indent="-457200">
              <a:buFont typeface="+mj-lt"/>
              <a:buAutoNum type="arabicPeriod"/>
            </a:pPr>
            <a:r>
              <a:rPr lang="en-US" i="0" dirty="0">
                <a:solidFill>
                  <a:srgbClr val="24292E"/>
                </a:solidFill>
                <a:effectLst/>
              </a:rPr>
              <a:t>Social media platforms</a:t>
            </a:r>
          </a:p>
          <a:p>
            <a:pPr lvl="2"/>
            <a:r>
              <a:rPr lang="en-US" b="0" i="0" dirty="0">
                <a:solidFill>
                  <a:srgbClr val="24292E"/>
                </a:solidFill>
                <a:effectLst/>
              </a:rPr>
              <a:t>These allow users to create "friend" networks and share content (text, image, and video postings) in a public or semi-private way. </a:t>
            </a:r>
          </a:p>
          <a:p>
            <a:pPr lvl="2"/>
            <a:r>
              <a:rPr lang="en-US" b="0" i="1" dirty="0">
                <a:solidFill>
                  <a:srgbClr val="24292E"/>
                </a:solidFill>
                <a:effectLst/>
              </a:rPr>
              <a:t>Examples: </a:t>
            </a:r>
            <a:r>
              <a:rPr lang="en-US" b="0" i="0" dirty="0">
                <a:solidFill>
                  <a:srgbClr val="24292E"/>
                </a:solidFill>
                <a:effectLst/>
              </a:rPr>
              <a:t>Facebook, Snapchat, Instagram, Twitter, LinkedIn</a:t>
            </a:r>
          </a:p>
          <a:p>
            <a:pPr marL="914400" lvl="1" indent="-457200">
              <a:buFont typeface="+mj-lt"/>
              <a:buAutoNum type="arabicPeriod"/>
            </a:pPr>
            <a:r>
              <a:rPr lang="en-US" i="0" dirty="0">
                <a:solidFill>
                  <a:srgbClr val="24292E"/>
                </a:solidFill>
                <a:effectLst/>
              </a:rPr>
              <a:t>Content creation and distribution platforms: </a:t>
            </a:r>
          </a:p>
          <a:p>
            <a:pPr lvl="2"/>
            <a:r>
              <a:rPr lang="en-US" b="0" i="0" dirty="0">
                <a:solidFill>
                  <a:srgbClr val="24292E"/>
                </a:solidFill>
                <a:effectLst/>
              </a:rPr>
              <a:t>These are the core platforms for news and blog sites. They allow a limited group of content creator users to create and edit content that is distributed to consumers of the content. </a:t>
            </a:r>
          </a:p>
          <a:p>
            <a:pPr lvl="2"/>
            <a:r>
              <a:rPr lang="en-US" b="0" i="1" dirty="0">
                <a:solidFill>
                  <a:srgbClr val="24292E"/>
                </a:solidFill>
                <a:effectLst/>
              </a:rPr>
              <a:t>Examples: </a:t>
            </a:r>
            <a:r>
              <a:rPr lang="en-US" b="0" i="0" dirty="0">
                <a:solidFill>
                  <a:srgbClr val="24292E"/>
                </a:solidFill>
                <a:effectLst/>
              </a:rPr>
              <a:t>WordPress, Drupal, Medium, Tumblr, Photoshop (online), Google Docs/Office 360, Netflix, </a:t>
            </a:r>
            <a:r>
              <a:rPr lang="en-US" b="0" i="0" dirty="0" err="1">
                <a:solidFill>
                  <a:srgbClr val="24292E"/>
                </a:solidFill>
                <a:effectLst/>
              </a:rPr>
              <a:t>Youtube</a:t>
            </a:r>
            <a:endParaRPr lang="en-US" b="0" i="0" dirty="0">
              <a:solidFill>
                <a:srgbClr val="24292E"/>
              </a:solidFill>
              <a:effectLst/>
            </a:endParaRPr>
          </a:p>
        </p:txBody>
      </p:sp>
    </p:spTree>
    <p:extLst>
      <p:ext uri="{BB962C8B-B14F-4D97-AF65-F5344CB8AC3E}">
        <p14:creationId xmlns:p14="http://schemas.microsoft.com/office/powerpoint/2010/main" val="983198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Project Proposal</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mj-lt"/>
              <a:buAutoNum type="arabicPeriod"/>
            </a:pPr>
            <a:r>
              <a:rPr lang="en-US" b="1" i="0" dirty="0">
                <a:solidFill>
                  <a:srgbClr val="24292E"/>
                </a:solidFill>
                <a:effectLst/>
              </a:rPr>
              <a:t>Project Name</a:t>
            </a:r>
            <a:endParaRPr lang="en-US" b="0" i="0" dirty="0">
              <a:solidFill>
                <a:srgbClr val="24292E"/>
              </a:solidFill>
              <a:effectLst/>
            </a:endParaRPr>
          </a:p>
          <a:p>
            <a:pPr algn="l">
              <a:buFont typeface="+mj-lt"/>
              <a:buAutoNum type="arabicPeriod"/>
            </a:pPr>
            <a:r>
              <a:rPr lang="en-US" b="1" i="0" dirty="0">
                <a:solidFill>
                  <a:srgbClr val="24292E"/>
                </a:solidFill>
                <a:effectLst/>
              </a:rPr>
              <a:t>Executive summary (1-2 paragraphs)</a:t>
            </a:r>
            <a:endParaRPr lang="en-US" b="0" i="0" dirty="0">
              <a:solidFill>
                <a:srgbClr val="24292E"/>
              </a:solidFill>
              <a:effectLst/>
            </a:endParaRPr>
          </a:p>
          <a:p>
            <a:pPr marL="742950" lvl="1" indent="-285750" algn="l">
              <a:buFont typeface="+mj-lt"/>
              <a:buAutoNum type="arabicPeriod"/>
            </a:pPr>
            <a:r>
              <a:rPr lang="en-US" b="0" i="0" dirty="0">
                <a:solidFill>
                  <a:srgbClr val="24292E"/>
                </a:solidFill>
                <a:effectLst/>
              </a:rPr>
              <a:t>Describe your full stack web application idea. Answer the following questions to help you describe your application idea:</a:t>
            </a:r>
          </a:p>
          <a:p>
            <a:pPr marL="1143000" lvl="2" indent="-228600" algn="l">
              <a:buFont typeface="+mj-lt"/>
              <a:buAutoNum type="arabicPeriod"/>
            </a:pPr>
            <a:r>
              <a:rPr lang="en-US" b="0" i="0" dirty="0">
                <a:solidFill>
                  <a:srgbClr val="24292E"/>
                </a:solidFill>
                <a:effectLst/>
              </a:rPr>
              <a:t>What does the application do?</a:t>
            </a:r>
          </a:p>
          <a:p>
            <a:pPr marL="1143000" lvl="2" indent="-228600" algn="l">
              <a:buFont typeface="+mj-lt"/>
              <a:buAutoNum type="arabicPeriod"/>
            </a:pPr>
            <a:r>
              <a:rPr lang="en-US" b="0" i="0" dirty="0">
                <a:solidFill>
                  <a:srgbClr val="24292E"/>
                </a:solidFill>
                <a:effectLst/>
              </a:rPr>
              <a:t>What is the motivation for your application?</a:t>
            </a:r>
          </a:p>
          <a:p>
            <a:pPr marL="1143000" lvl="2" indent="-228600" algn="l">
              <a:buFont typeface="+mj-lt"/>
              <a:buAutoNum type="arabicPeriod"/>
            </a:pPr>
            <a:r>
              <a:rPr lang="en-US" b="0" i="0" dirty="0">
                <a:solidFill>
                  <a:srgbClr val="24292E"/>
                </a:solidFill>
                <a:effectLst/>
              </a:rPr>
              <a:t>Who would use this application?</a:t>
            </a:r>
          </a:p>
          <a:p>
            <a:pPr marL="1143000" lvl="2" indent="-228600" algn="l">
              <a:buFont typeface="+mj-lt"/>
              <a:buAutoNum type="arabicPeriod"/>
            </a:pPr>
            <a:r>
              <a:rPr lang="en-US" b="0" i="0" dirty="0">
                <a:solidFill>
                  <a:srgbClr val="24292E"/>
                </a:solidFill>
                <a:effectLst/>
              </a:rPr>
              <a:t>Is there a </a:t>
            </a:r>
            <a:r>
              <a:rPr lang="en-US" b="0" i="1" dirty="0">
                <a:solidFill>
                  <a:srgbClr val="24292E"/>
                </a:solidFill>
                <a:effectLst/>
              </a:rPr>
              <a:t>need</a:t>
            </a:r>
            <a:r>
              <a:rPr lang="en-US" b="0" i="0" dirty="0">
                <a:solidFill>
                  <a:srgbClr val="24292E"/>
                </a:solidFill>
                <a:effectLst/>
              </a:rPr>
              <a:t> or </a:t>
            </a:r>
            <a:r>
              <a:rPr lang="en-US" b="0" i="1" dirty="0">
                <a:solidFill>
                  <a:srgbClr val="24292E"/>
                </a:solidFill>
                <a:effectLst/>
              </a:rPr>
              <a:t>want</a:t>
            </a:r>
            <a:r>
              <a:rPr lang="en-US" b="0" i="0" dirty="0">
                <a:solidFill>
                  <a:srgbClr val="24292E"/>
                </a:solidFill>
                <a:effectLst/>
              </a:rPr>
              <a:t> in the market that it fulfills (</a:t>
            </a:r>
            <a:r>
              <a:rPr lang="en-US" b="0" i="1" dirty="0">
                <a:solidFill>
                  <a:srgbClr val="24292E"/>
                </a:solidFill>
                <a:effectLst/>
              </a:rPr>
              <a:t>does not have to be a for-profit, or paid need</a:t>
            </a:r>
            <a:r>
              <a:rPr lang="en-US" b="0" i="0" dirty="0">
                <a:solidFill>
                  <a:srgbClr val="24292E"/>
                </a:solidFill>
                <a:effectLst/>
              </a:rPr>
              <a:t>)?</a:t>
            </a:r>
          </a:p>
          <a:p>
            <a:pPr marL="1143000" lvl="2" indent="-228600" algn="l">
              <a:buFont typeface="+mj-lt"/>
              <a:buAutoNum type="arabicPeriod"/>
            </a:pPr>
            <a:r>
              <a:rPr lang="en-US" b="0" i="0" dirty="0">
                <a:solidFill>
                  <a:srgbClr val="24292E"/>
                </a:solidFill>
                <a:effectLst/>
              </a:rPr>
              <a:t>Are there similar applications and/or competitors available now? How does your idea differ? or why is there a need for a competitor?</a:t>
            </a:r>
          </a:p>
        </p:txBody>
      </p:sp>
    </p:spTree>
    <p:extLst>
      <p:ext uri="{BB962C8B-B14F-4D97-AF65-F5344CB8AC3E}">
        <p14:creationId xmlns:p14="http://schemas.microsoft.com/office/powerpoint/2010/main" val="1294663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dirty="0">
                <a:latin typeface="+mn-lt"/>
              </a:rPr>
              <a:t>For Next Class</a:t>
            </a:r>
            <a:endParaRPr lang="en-US" b="1" dirty="0">
              <a:latin typeface="+mn-lt"/>
              <a:cs typeface="Segoe UI" panose="020B0502040204020203" pitchFamily="34" charset="0"/>
            </a:endParaRP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pPr algn="l">
              <a:buFont typeface="Arial" panose="020B0604020202020204" pitchFamily="34" charset="0"/>
              <a:buChar char="•"/>
            </a:pPr>
            <a:r>
              <a:rPr lang="en-US" b="0" i="0" dirty="0">
                <a:solidFill>
                  <a:srgbClr val="212529"/>
                </a:solidFill>
                <a:effectLst/>
              </a:rPr>
              <a:t>Come up with a project proposal you all agree on</a:t>
            </a:r>
          </a:p>
          <a:p>
            <a:pPr algn="l">
              <a:buFont typeface="Arial" panose="020B0604020202020204" pitchFamily="34" charset="0"/>
              <a:buChar char="•"/>
            </a:pPr>
            <a:r>
              <a:rPr lang="en-US" dirty="0">
                <a:solidFill>
                  <a:srgbClr val="212529"/>
                </a:solidFill>
              </a:rPr>
              <a:t>Run through the </a:t>
            </a:r>
            <a:r>
              <a:rPr lang="en-US" dirty="0" err="1">
                <a:solidFill>
                  <a:srgbClr val="212529"/>
                </a:solidFill>
              </a:rPr>
              <a:t>codecademy</a:t>
            </a:r>
            <a:r>
              <a:rPr lang="en-US" dirty="0">
                <a:solidFill>
                  <a:srgbClr val="212529"/>
                </a:solidFill>
              </a:rPr>
              <a:t> “Learn C#” course:</a:t>
            </a:r>
          </a:p>
          <a:p>
            <a:pPr lvl="1"/>
            <a:r>
              <a:rPr lang="en-US" b="0" i="0" dirty="0">
                <a:solidFill>
                  <a:srgbClr val="212529"/>
                </a:solidFill>
                <a:effectLst/>
              </a:rPr>
              <a:t>https://www.codecademy.com/learn/learn-c-sharp</a:t>
            </a:r>
          </a:p>
          <a:p>
            <a:pPr algn="l">
              <a:buFont typeface="Arial" panose="020B0604020202020204" pitchFamily="34" charset="0"/>
              <a:buChar char="•"/>
            </a:pPr>
            <a:endParaRPr lang="en-US" b="0" i="0" dirty="0">
              <a:solidFill>
                <a:srgbClr val="212529"/>
              </a:solidFill>
              <a:effectLst/>
              <a:latin typeface="Lato" panose="020F0502020204030203" pitchFamily="34" charset="0"/>
            </a:endParaRPr>
          </a:p>
        </p:txBody>
      </p:sp>
    </p:spTree>
    <p:extLst>
      <p:ext uri="{BB962C8B-B14F-4D97-AF65-F5344CB8AC3E}">
        <p14:creationId xmlns:p14="http://schemas.microsoft.com/office/powerpoint/2010/main" val="3007725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About Me</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Brian Jablonsky</a:t>
            </a:r>
          </a:p>
          <a:p>
            <a:r>
              <a:rPr lang="en-US" dirty="0">
                <a:hlinkClick r:id="rId3"/>
              </a:rPr>
              <a:t>brian@dotnetbootcamp.com</a:t>
            </a:r>
            <a:endParaRPr lang="en-US" dirty="0"/>
          </a:p>
          <a:p>
            <a:r>
              <a:rPr lang="en-US" dirty="0"/>
              <a:t>10+ years of professional experience</a:t>
            </a:r>
          </a:p>
          <a:p>
            <a:r>
              <a:rPr lang="en-US" dirty="0"/>
              <a:t>.NET Developer</a:t>
            </a:r>
          </a:p>
          <a:p>
            <a:r>
              <a:rPr lang="en-US" dirty="0"/>
              <a:t>Microsoft MVP</a:t>
            </a:r>
          </a:p>
          <a:p>
            <a:r>
              <a:rPr lang="en-US" dirty="0"/>
              <a:t>Co-organizer of NYC .NET Dev User Group</a:t>
            </a:r>
          </a:p>
          <a:p>
            <a:r>
              <a:rPr lang="en-US" dirty="0"/>
              <a:t>Member of .NET Foundation</a:t>
            </a:r>
          </a:p>
          <a:p>
            <a:r>
              <a:rPr lang="en-US" dirty="0"/>
              <a:t>Previous TA and volunteer for CTP</a:t>
            </a:r>
          </a:p>
        </p:txBody>
      </p:sp>
      <p:pic>
        <p:nvPicPr>
          <p:cNvPr id="5" name="Picture 4">
            <a:extLst>
              <a:ext uri="{FF2B5EF4-FFF2-40B4-BE49-F238E27FC236}">
                <a16:creationId xmlns:a16="http://schemas.microsoft.com/office/drawing/2014/main" id="{B7ABA6D9-7F22-4828-BFED-035BA2BAF1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88989" y="1417366"/>
            <a:ext cx="2571750" cy="2571750"/>
          </a:xfrm>
          <a:prstGeom prst="ellipse">
            <a:avLst/>
          </a:prstGeom>
          <a:ln w="381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629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About You</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Name</a:t>
            </a:r>
          </a:p>
          <a:p>
            <a:r>
              <a:rPr lang="en-US" dirty="0"/>
              <a:t>College</a:t>
            </a:r>
          </a:p>
          <a:p>
            <a:r>
              <a:rPr lang="en-US" dirty="0"/>
              <a:t>Why you joined?</a:t>
            </a:r>
          </a:p>
          <a:p>
            <a:r>
              <a:rPr lang="en-US" dirty="0"/>
              <a:t>What you hope to get out of this course?</a:t>
            </a:r>
          </a:p>
          <a:p>
            <a:r>
              <a:rPr lang="en-US" dirty="0"/>
              <a:t>What programming languages have you used?</a:t>
            </a:r>
          </a:p>
        </p:txBody>
      </p:sp>
    </p:spTree>
    <p:extLst>
      <p:ext uri="{BB962C8B-B14F-4D97-AF65-F5344CB8AC3E}">
        <p14:creationId xmlns:p14="http://schemas.microsoft.com/office/powerpoint/2010/main" val="159691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dirty="0">
                <a:latin typeface="+mn-lt"/>
              </a:rPr>
              <a:t>About the .NET Bootcamp</a:t>
            </a:r>
            <a:endParaRPr lang="en-US" b="1" dirty="0">
              <a:latin typeface="+mn-lt"/>
              <a:cs typeface="Segoe UI" panose="020B0502040204020203" pitchFamily="34" charset="0"/>
            </a:endParaRP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lstStyle/>
          <a:p>
            <a:r>
              <a:rPr lang="en-US" dirty="0"/>
              <a:t>A 12-week program for students to learn about full stack web development using C# and .NET</a:t>
            </a:r>
          </a:p>
          <a:p>
            <a:r>
              <a:rPr lang="en-US" dirty="0"/>
              <a:t>Saturday, September 5</a:t>
            </a:r>
            <a:r>
              <a:rPr lang="en-US" baseline="30000" dirty="0"/>
              <a:t>th</a:t>
            </a:r>
            <a:r>
              <a:rPr lang="en-US" dirty="0"/>
              <a:t> – Saturday, November 21</a:t>
            </a:r>
            <a:r>
              <a:rPr lang="en-US" baseline="30000" dirty="0"/>
              <a:t>st</a:t>
            </a:r>
            <a:endParaRPr lang="en-US" dirty="0"/>
          </a:p>
          <a:p>
            <a:r>
              <a:rPr lang="en-US" dirty="0"/>
              <a:t>Each week consists on 2.5 hour class consisting of lectures and workshops on Saturday from 11AM – 1:30PM ET</a:t>
            </a:r>
          </a:p>
          <a:p>
            <a:r>
              <a:rPr lang="en-US" dirty="0"/>
              <a:t>Students will build a project they propose and design</a:t>
            </a:r>
          </a:p>
          <a:p>
            <a:r>
              <a:rPr lang="en-US" dirty="0"/>
              <a:t>At the end of the course, we’ll send you an evaluation survey</a:t>
            </a:r>
          </a:p>
          <a:p>
            <a:endParaRPr lang="en-US" dirty="0"/>
          </a:p>
        </p:txBody>
      </p:sp>
    </p:spTree>
    <p:extLst>
      <p:ext uri="{BB962C8B-B14F-4D97-AF65-F5344CB8AC3E}">
        <p14:creationId xmlns:p14="http://schemas.microsoft.com/office/powerpoint/2010/main" val="412241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dirty="0">
                <a:latin typeface="+mn-lt"/>
              </a:rPr>
              <a:t>About .NET</a:t>
            </a:r>
            <a:endParaRPr lang="en-US" b="1" dirty="0">
              <a:latin typeface="+mn-lt"/>
              <a:cs typeface="Segoe UI" panose="020B0502040204020203" pitchFamily="34" charset="0"/>
            </a:endParaRP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lstStyle/>
          <a:p>
            <a:r>
              <a:rPr lang="en-US" dirty="0"/>
              <a:t>A software framework developed by Microsoft</a:t>
            </a:r>
          </a:p>
          <a:p>
            <a:r>
              <a:rPr lang="en-US" dirty="0"/>
              <a:t>Been around for 18 years (originally released in 2002)</a:t>
            </a:r>
          </a:p>
          <a:p>
            <a:r>
              <a:rPr lang="en-US" dirty="0"/>
              <a:t>A rewrite of the .NET Framework called .NET Core was released as free, open source software in 2016</a:t>
            </a:r>
          </a:p>
          <a:p>
            <a:r>
              <a:rPr lang="en-US" dirty="0"/>
              <a:t>Supports C# and F# languages</a:t>
            </a:r>
          </a:p>
          <a:p>
            <a:r>
              <a:rPr lang="en-US" dirty="0"/>
              <a:t>.NET supports web, desktop, and mobile technologies</a:t>
            </a:r>
          </a:p>
          <a:p>
            <a:endParaRPr lang="en-US" dirty="0"/>
          </a:p>
        </p:txBody>
      </p:sp>
    </p:spTree>
    <p:extLst>
      <p:ext uri="{BB962C8B-B14F-4D97-AF65-F5344CB8AC3E}">
        <p14:creationId xmlns:p14="http://schemas.microsoft.com/office/powerpoint/2010/main" val="314854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dirty="0">
                <a:latin typeface="+mn-lt"/>
              </a:rPr>
              <a:t>.NET Facts</a:t>
            </a:r>
            <a:endParaRPr lang="en-US" b="1" dirty="0">
              <a:latin typeface="+mn-lt"/>
              <a:cs typeface="Segoe UI" panose="020B0502040204020203" pitchFamily="34" charset="0"/>
            </a:endParaRP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lstStyle/>
          <a:p>
            <a:r>
              <a:rPr lang="en-US" dirty="0">
                <a:hlinkClick r:id="rId3"/>
              </a:rPr>
              <a:t>ASP.NET Core is faster than Node.js</a:t>
            </a:r>
            <a:endParaRPr lang="en-US" dirty="0"/>
          </a:p>
          <a:p>
            <a:r>
              <a:rPr lang="en-US" dirty="0">
                <a:hlinkClick r:id="rId4"/>
              </a:rPr>
              <a:t>ASP.NET Core is the most loved web framework among developers according to the </a:t>
            </a:r>
            <a:r>
              <a:rPr lang="en-US" dirty="0" err="1">
                <a:hlinkClick r:id="rId4"/>
              </a:rPr>
              <a:t>StackOverflow</a:t>
            </a:r>
            <a:r>
              <a:rPr lang="en-US" dirty="0">
                <a:hlinkClick r:id="rId4"/>
              </a:rPr>
              <a:t> 2020 Developer Survey</a:t>
            </a:r>
            <a:endParaRPr lang="en-US" dirty="0"/>
          </a:p>
          <a:p>
            <a:r>
              <a:rPr lang="en-US" dirty="0">
                <a:hlinkClick r:id="rId5"/>
              </a:rPr>
              <a:t>Tons</a:t>
            </a:r>
            <a:r>
              <a:rPr lang="en-US" dirty="0"/>
              <a:t> </a:t>
            </a:r>
            <a:r>
              <a:rPr lang="en-US" dirty="0">
                <a:hlinkClick r:id="rId6"/>
              </a:rPr>
              <a:t>of</a:t>
            </a:r>
            <a:r>
              <a:rPr lang="en-US" dirty="0"/>
              <a:t> </a:t>
            </a:r>
            <a:r>
              <a:rPr lang="en-US" dirty="0">
                <a:hlinkClick r:id="rId7"/>
              </a:rPr>
              <a:t>job</a:t>
            </a:r>
            <a:r>
              <a:rPr lang="en-US" dirty="0"/>
              <a:t> </a:t>
            </a:r>
            <a:r>
              <a:rPr lang="en-US" dirty="0">
                <a:hlinkClick r:id="rId8"/>
              </a:rPr>
              <a:t>opportunities</a:t>
            </a:r>
            <a:r>
              <a:rPr lang="en-US" dirty="0"/>
              <a:t>, </a:t>
            </a:r>
            <a:r>
              <a:rPr lang="en-US" dirty="0">
                <a:hlinkClick r:id="rId9"/>
              </a:rPr>
              <a:t>seriously</a:t>
            </a:r>
            <a:r>
              <a:rPr lang="en-US" dirty="0"/>
              <a:t>.</a:t>
            </a:r>
          </a:p>
          <a:p>
            <a:endParaRPr lang="en-US" dirty="0"/>
          </a:p>
        </p:txBody>
      </p:sp>
    </p:spTree>
    <p:extLst>
      <p:ext uri="{BB962C8B-B14F-4D97-AF65-F5344CB8AC3E}">
        <p14:creationId xmlns:p14="http://schemas.microsoft.com/office/powerpoint/2010/main" val="350282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1</a:t>
            </a:r>
          </a:p>
          <a:p>
            <a:pPr lvl="1"/>
            <a:r>
              <a:rPr lang="en-US" dirty="0"/>
              <a:t>Introductions</a:t>
            </a:r>
          </a:p>
          <a:p>
            <a:pPr lvl="1"/>
            <a:r>
              <a:rPr lang="en-US" dirty="0"/>
              <a:t>Course Syllabus</a:t>
            </a:r>
          </a:p>
          <a:p>
            <a:pPr lvl="1"/>
            <a:r>
              <a:rPr lang="en-US" dirty="0"/>
              <a:t>Setting up your development environment</a:t>
            </a:r>
          </a:p>
          <a:p>
            <a:pPr lvl="1"/>
            <a:r>
              <a:rPr lang="en-US" dirty="0"/>
              <a:t>Project Proposals</a:t>
            </a:r>
          </a:p>
          <a:p>
            <a:pPr lvl="1"/>
            <a:r>
              <a:rPr lang="en-US" dirty="0"/>
              <a:t>“Learn C#” </a:t>
            </a:r>
            <a:r>
              <a:rPr lang="en-US" dirty="0" err="1"/>
              <a:t>codecademy</a:t>
            </a:r>
            <a:r>
              <a:rPr lang="en-US" dirty="0"/>
              <a:t> course</a:t>
            </a:r>
          </a:p>
          <a:p>
            <a:pPr lvl="1"/>
            <a:endParaRPr lang="en-US" dirty="0"/>
          </a:p>
          <a:p>
            <a:pPr lvl="1"/>
            <a:endParaRPr lang="en-US" dirty="0"/>
          </a:p>
        </p:txBody>
      </p:sp>
    </p:spTree>
    <p:extLst>
      <p:ext uri="{BB962C8B-B14F-4D97-AF65-F5344CB8AC3E}">
        <p14:creationId xmlns:p14="http://schemas.microsoft.com/office/powerpoint/2010/main" val="1274370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27C-A3EC-4D22-8DB0-E52C158C7C5D}"/>
              </a:ext>
            </a:extLst>
          </p:cNvPr>
          <p:cNvSpPr>
            <a:spLocks noGrp="1"/>
          </p:cNvSpPr>
          <p:nvPr>
            <p:ph type="title"/>
          </p:nvPr>
        </p:nvSpPr>
        <p:spPr>
          <a:prstGeom prst="rect">
            <a:avLst/>
          </a:prstGeom>
        </p:spPr>
        <p:txBody>
          <a:bodyPr/>
          <a:lstStyle/>
          <a:p>
            <a:pPr algn="l"/>
            <a:r>
              <a:rPr lang="en-US" b="1" dirty="0">
                <a:latin typeface="+mn-lt"/>
                <a:cs typeface="Segoe UI" panose="020B0502040204020203" pitchFamily="34" charset="0"/>
              </a:rPr>
              <a:t>Curriculum Overview</a:t>
            </a:r>
          </a:p>
        </p:txBody>
      </p:sp>
      <p:sp>
        <p:nvSpPr>
          <p:cNvPr id="10" name="Content Placeholder 9">
            <a:extLst>
              <a:ext uri="{FF2B5EF4-FFF2-40B4-BE49-F238E27FC236}">
                <a16:creationId xmlns:a16="http://schemas.microsoft.com/office/drawing/2014/main" id="{A57F1E5D-01B2-44B0-9B08-8ABE617D341C}"/>
              </a:ext>
            </a:extLst>
          </p:cNvPr>
          <p:cNvSpPr>
            <a:spLocks noGrp="1"/>
          </p:cNvSpPr>
          <p:nvPr>
            <p:ph sz="quarter" idx="10"/>
          </p:nvPr>
        </p:nvSpPr>
        <p:spPr/>
        <p:txBody>
          <a:bodyPr>
            <a:normAutofit/>
          </a:bodyPr>
          <a:lstStyle/>
          <a:p>
            <a:r>
              <a:rPr lang="en-US" dirty="0"/>
              <a:t>Week 2</a:t>
            </a:r>
          </a:p>
          <a:p>
            <a:pPr lvl="1"/>
            <a:r>
              <a:rPr lang="en-US" dirty="0"/>
              <a:t>Fundamentals of software development</a:t>
            </a:r>
          </a:p>
          <a:p>
            <a:pPr lvl="1"/>
            <a:r>
              <a:rPr lang="en-US" dirty="0"/>
              <a:t>A review of C#</a:t>
            </a:r>
          </a:p>
          <a:p>
            <a:pPr lvl="1"/>
            <a:r>
              <a:rPr lang="en-US" dirty="0"/>
              <a:t>Git and GitHub</a:t>
            </a:r>
          </a:p>
          <a:p>
            <a:pPr lvl="1"/>
            <a:r>
              <a:rPr lang="en-US" dirty="0"/>
              <a:t>“Learn HTML” and “Learn CSS” </a:t>
            </a:r>
            <a:r>
              <a:rPr lang="en-US" dirty="0" err="1"/>
              <a:t>Codecademy</a:t>
            </a:r>
            <a:r>
              <a:rPr lang="en-US" dirty="0"/>
              <a:t> course</a:t>
            </a:r>
          </a:p>
        </p:txBody>
      </p:sp>
    </p:spTree>
    <p:extLst>
      <p:ext uri="{BB962C8B-B14F-4D97-AF65-F5344CB8AC3E}">
        <p14:creationId xmlns:p14="http://schemas.microsoft.com/office/powerpoint/2010/main" val="3707754995"/>
      </p:ext>
    </p:extLst>
  </p:cSld>
  <p:clrMapOvr>
    <a:masterClrMapping/>
  </p:clrMapOvr>
</p:sld>
</file>

<file path=ppt/theme/theme1.xml><?xml version="1.0" encoding="utf-8"?>
<a:theme xmlns:a="http://schemas.openxmlformats.org/drawingml/2006/main" name="Simpl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chor="ctr"/>
      <a:lstStyle>
        <a:defPPr algn="l">
          <a:defRPr sz="4400" b="1"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8F0ED03E-47FC-4860-B2C9-DA5C377EAA2D}" vid="{600A14AD-66E6-4CC8-A6FA-E99B17BED4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Smart Graphics Sampler</Template>
  <TotalTime>5886</TotalTime>
  <Words>929</Words>
  <Application>Microsoft Office PowerPoint</Application>
  <PresentationFormat>Widescreen</PresentationFormat>
  <Paragraphs>167</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Lato</vt:lpstr>
      <vt:lpstr>Segoe UI</vt:lpstr>
      <vt:lpstr>Simple</vt:lpstr>
      <vt:lpstr>.NET Bootcamp</vt:lpstr>
      <vt:lpstr>Overview</vt:lpstr>
      <vt:lpstr>About Me</vt:lpstr>
      <vt:lpstr>About You</vt:lpstr>
      <vt:lpstr>About the .NET Bootcamp</vt:lpstr>
      <vt:lpstr>About .NET</vt:lpstr>
      <vt:lpstr>.NET Facts</vt:lpstr>
      <vt:lpstr>Curriculum Overview</vt:lpstr>
      <vt:lpstr>Curriculum Overview</vt:lpstr>
      <vt:lpstr>Curriculum Overview</vt:lpstr>
      <vt:lpstr>Curriculum Overview</vt:lpstr>
      <vt:lpstr>Curriculum Overview</vt:lpstr>
      <vt:lpstr>Curriculum Overview</vt:lpstr>
      <vt:lpstr>Curriculum Overview</vt:lpstr>
      <vt:lpstr>Curriculum Overview</vt:lpstr>
      <vt:lpstr>Curriculum Overview</vt:lpstr>
      <vt:lpstr>Curriculum Overview</vt:lpstr>
      <vt:lpstr>Curriculum Overview</vt:lpstr>
      <vt:lpstr>Development Environment Setup</vt:lpstr>
      <vt:lpstr>Development Environment Setup</vt:lpstr>
      <vt:lpstr>Development Environment Setup</vt:lpstr>
      <vt:lpstr>Development Environment Setup</vt:lpstr>
      <vt:lpstr>Project Proposal</vt:lpstr>
      <vt:lpstr>Project Proposal</vt:lpstr>
      <vt:lpstr>Project Proposal</vt:lpstr>
      <vt:lpstr>For Next Class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Brian Jablonsky</dc:creator>
  <cp:keywords/>
  <dc:description/>
  <cp:lastModifiedBy>Brian Jablonsky</cp:lastModifiedBy>
  <cp:revision>185</cp:revision>
  <dcterms:created xsi:type="dcterms:W3CDTF">2018-04-19T08:38:52Z</dcterms:created>
  <dcterms:modified xsi:type="dcterms:W3CDTF">2020-09-06T16:20:46Z</dcterms:modified>
  <cp:category/>
</cp:coreProperties>
</file>